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80" r:id="rId7"/>
    <p:sldMasterId id="2147483792" r:id="rId8"/>
    <p:sldMasterId id="2147483804" r:id="rId9"/>
  </p:sldMasterIdLst>
  <p:sldIdLst>
    <p:sldId id="256" r:id="rId10"/>
    <p:sldId id="257" r:id="rId11"/>
    <p:sldId id="258" r:id="rId12"/>
    <p:sldId id="259" r:id="rId13"/>
    <p:sldId id="261" r:id="rId14"/>
    <p:sldId id="260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763" autoAdjust="0"/>
  </p:normalViewPr>
  <p:slideViewPr>
    <p:cSldViewPr>
      <p:cViewPr>
        <p:scale>
          <a:sx n="60" d="100"/>
          <a:sy n="60" d="100"/>
        </p:scale>
        <p:origin x="-10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D830-1097-4F3D-B167-E9607295F9CA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7C38-B1C3-4A69-8669-99003870D5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946F8-87AB-4358-B8F4-A0EC3554D2B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8053-B226-49FA-AFCE-1ACA608BE1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33381-3040-4296-BCAB-AFC05CE1CE1B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857E-80B0-48C4-934F-B23E5AE892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B1B934-CCC4-4EF2-A4DA-8A0411643B1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DAB8EA-2C13-4E94-AF3D-A9EBB86409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AC21-F4F1-4C88-9437-B9837C3CF0AD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90FD-EDBC-4FE4-98A0-C7CACF011A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AE3304-65C7-4AD8-BFB0-9EF917716D76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434FDF-9CC1-4849-B47C-D2184B3157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3753-75BC-452F-8C7E-51703130A169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5882-9FD5-4059-AF4D-4FE13B5BD2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0AF4-00EF-4FAB-987E-9FB14398EBB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F6B3-B2DE-4D3B-A6A4-9DD8601D28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BE03-A76E-47F6-8F16-188103C1EF13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0EC8-C775-4942-B37C-645008C6A3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C32983-BC30-4445-AF5C-1714CCC00D9A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8EA013-2CBD-4E51-916D-C1C92ADDA1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D2FF-0781-4A15-B21A-B7F2C9EA8FB4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5E64-819D-4A1D-AA36-1C59A44256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D004-CEAB-4DD0-B9A4-2B1FDC8AFD3F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8DC7-ECDA-441A-9929-F552CEB56F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con singolo angolo arrotondato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5B2522-2A29-4EFE-87D8-6465DE37E356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A7C86-A468-4B8F-9FA3-28C268CDC1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601D-AA50-4EDD-8E29-2FF1B4682C6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275E-4234-4EE2-8881-5BE34E5893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D1B3-EB56-4A25-A81F-4BE2393DCBB2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C48A-8AAA-4FD1-ADA0-4B0F88A1ED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3FE759-A610-4ACF-99F9-ADA78C146842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30F726-0AC9-4663-B5C8-9D90BEBEBD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33AA-91E2-4BD9-99FD-19529F426C69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320D-7247-48CE-896E-094C3ED021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40F8-D7EE-4E1C-946C-01C2170BF8D9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F9F3-78FD-42CA-A494-F9C2B5B3A1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A072-0448-48AA-9862-3E220300BAD8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3942-53D8-4B56-BB7F-830F194568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B5DA-DC1F-4F38-AE5F-58ED76A11A59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B7A1-9754-478C-99FD-991EB33AF1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99D5-049D-4513-9D53-82547FB65610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8BF9-99A0-4F29-8384-C8D7216ED4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F552-324F-4FE5-99E8-9FEE3CA9D468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0474-635D-4D69-BA3D-71DFD24AEA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995A-79C5-4127-A725-80A88F9C9E5F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A9F3-B274-452C-B6CA-24F69196BD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D1C4-DF7C-4D11-8564-DF4E38B5B623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42F3-2E53-4974-BCDF-3DFB563BCA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A61D-A679-4FF7-AE2D-4ED8126482E6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1D55-B4D4-478E-A7D7-5AA533860A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CCEE-F109-41C7-9FC2-415DB975F4CD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B434-2863-4DAA-82D8-0493994AFB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07C7-A061-445E-92D7-E8A3462103AF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59AA-3889-4AD8-9B47-4DE49096BB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3FAA1E-274D-4CCA-AAFF-4A46215E22DA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86BC833-BA8C-4CF9-AAE4-E1D566E001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B2EF-6F85-47EC-9EBC-1C1103CAA559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1B74-F0A2-4C6F-B5A5-AC128E1411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80F71AD-EEEB-48F1-8936-14C50012B4A3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073404-1A52-47CB-9CC4-702DA03841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BBAC-29D6-4F01-B2F2-064E7BFCF69E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7724-19E5-4D0D-BE93-9A7F13942E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B15D-C97F-4371-B996-01745F59379B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A433-F394-4BA9-9E10-DB1E1CE362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64A7-3C81-41AD-9214-28D8BE133AC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811E-3521-47EE-8BEB-F44B8FAC2C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56C1-CD84-459C-8FCE-E1627D34F2DA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F416-58C9-4ED4-93D8-026632D6D2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27E5-AFA7-4B44-BCC9-7538AB62B8F3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FFDB-D3FC-40C1-AD0F-14614DD3CE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BF84-E843-4445-9DED-69D5D89557BE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B046-DEF6-43B3-BFA8-AA30297ADA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D3EA1-9231-4F9D-86B1-041681E5770F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8B3FFE-5531-4DA6-B24B-66F9FB6D97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77B1-CF52-4C38-A3F9-6D153A935F6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BCBC-278D-4115-9AB4-9E8957DC8A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C728B4-5B77-4CC7-87C4-3F85A9A0CB4C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D0A66E-9A49-4728-92D3-1F1242B67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C523-D6D0-416F-89C5-FA74A4BAE6F3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FD25-79A5-4433-8D60-74EE111A8D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986E-E0F4-49AF-8413-BC9B9FAC0A24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1581-D1D1-49E5-9BC7-8CDF93DA94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2375-49C0-4AF9-AEBF-5C5A5441AFC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7ED2-C6AB-4A25-80B3-305D9EFFED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3F25-9DCB-4513-A70A-8BD4B3F1CC4A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429DC-D54E-487B-B11C-C4D513CA50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BE96-C268-4B2B-AEEB-C7D446FD988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AA6A-78EC-40DD-9D74-BD47708A62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B3E8-3B3D-4D20-9E39-66A7BB3DFB07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9F74-9D17-49A3-BF18-F3271D2E99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6C5D-DE60-42A4-9D35-94292DC6B9E6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8939-106F-42C2-8F9C-C5BE815360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D5916-C075-4E39-9D63-667C9B8A90E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E959-03F6-4395-8CF9-B681974939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4865-E2BC-4485-B6CD-E98E0B1995B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EC2E-151A-4877-AE8B-8F55D5B457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C8A6-D42D-4861-9658-F36E8447B516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DD78-4931-43AF-AEDD-7C54A4673B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4E41-653F-401E-9AE1-D44139FDBAB4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1A48-3623-41C3-AEA2-35A811056F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4368-818F-4CA2-8F97-BC1AF8B3B870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6EAC-7DF9-4FD9-8C55-C489B2EE79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tangolo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ttore 1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ttangolo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57EF1-8FC3-4DBA-A0FD-7FD28D385F0D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6B8F0E-E3E6-4BB5-AAB9-F330E02597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ECF8-EBB4-405E-AF6B-92629BCF442B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348A-E0E0-42CD-A97D-00C4CC48BC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tangolo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tangolo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nettore 1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e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559E-1183-44B9-8132-AB4C49829C7F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E89250-1D0C-4B4B-BA10-3EB3A4002C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2B6D-24EA-4C75-9B16-7C53C51A92D8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3A3D-85C1-4112-AC3E-8DDF8BA931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2CA8-F654-4EBF-8463-4F3834B6876E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E8A8-FB4A-4EA3-B5C5-478AAE59A4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ttangolo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ttore 1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ttangolo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e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e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C191-B489-4600-B9E8-6C7D20D05297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AC31BE3-D1BC-4351-A8E5-CCA06B750D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7519-5AED-427B-92F5-C4E7E92CC1FD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6E3CA-AF7A-4FD6-9522-DEA688824D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D1B2-223C-454F-BEFE-839F1B6214D6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6F204E-89A4-468E-910C-4DA0665499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Connettore 1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2F754E-41A7-4A72-8DD0-2AA41108ED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EB2A-DCE2-476B-8588-06AD4BC72998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ttangolo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e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78F18-B3D9-4245-8D7D-E73B652561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9CB1B-C88E-4B4C-82EC-9760104CC4B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F08C-1432-483E-9ADD-642BC44DA727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74F4-9650-4965-82B6-BCCD8DF401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e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e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450C-F207-4295-8E95-0D5F3CC5D5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487F-5AB1-4D46-9532-B05BDB270B1A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8E61-25DF-4ADB-AE0B-FCD0AC8CAD76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E535-0797-4608-9303-8F1465A994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2746-725C-4102-BE55-0105C278DBD0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886F-1191-4FE5-96DC-9D6CF71806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E25F-0068-4A60-86B6-2396A823DC9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0E90-95B7-4BE5-B113-E978AA0DA0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42BFF-3BFB-4B70-8D33-EB9EA7199D8D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62C65-26FF-400C-A123-137FFD5B79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93F2-6D89-4AA3-A06A-FCA173B10E2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0F39-D4C7-4761-8982-8160B490C1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9D03-D19B-4AED-871D-C1F836FDCA6A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91A4-24FE-4680-BE81-9034C1C8A7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1ED3-0705-46E6-A7A7-CD44C13C6002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E818-AB4E-4915-831E-E9B05CE022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400F-1385-4F0E-ADB0-E3ED41A681FA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8ADD-D8AE-4063-AB0D-A5725A7E8F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FBB1-CE1C-4EEA-8B34-FB541FB56E6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7637-3D43-41EC-9490-913CE904E3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13A2-12A1-4452-9856-69EAC0CA629B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1139-5F03-4E27-B674-2B6F092EA6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B9DB-A8FD-4614-9058-D30E0C61E130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9C6E-8D43-4A83-8ED9-EC2299BEE7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4342-A6B4-4D23-B621-C3538CD32EFD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C25D-A553-46E3-B838-B288449EC7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C2A8-8D57-40CB-BDB6-CADFEBEDD9D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DEC71-EF4C-4E81-B95D-598CE381B9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CAB-AA8C-44FC-BBA4-139586A07BD9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AEA7-C8EB-4395-8FC1-024CEB1079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BEF9-D9CE-4C43-8A42-98939B8443B6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9A82-04CC-4ABF-8C7B-4B75DCF30A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A18F-4C6E-4004-A7A5-74A2C02BE95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E6B-2AF2-4EB7-A017-F11641B3F1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CD0A-A0D6-451A-98EB-9537947FCDFE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AC950-8584-4823-B813-C45E205D34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1C0D-86B0-4776-8BCE-2A45A940D902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567C6-F2BC-4643-9C61-ADBB761A5D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8495-1341-47D0-B289-04D14EC99BAC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E89D-4A2C-4B2A-AE23-277C67885E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22B0-B532-4DC9-9E95-6A8A3FD61BE3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A69E-4484-4AB0-96E8-4F960F3751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E9AB-45D2-4C87-B11E-67A6F2B83C1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646666-62B1-4626-8DAC-8AF6C1FE4E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D54B-3920-4138-91B2-C9A14F006E4E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151C-9C2A-409B-B408-945763C662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8ED2-C884-472D-A81A-0C951079AC27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7013-F69E-4D4E-8719-5CB52CF180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BF32-66A9-4A13-ABC3-AA2DD866B280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9C9B-3B63-4A03-BABC-45622A741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20D9-3C50-4163-A309-FD97C635D8B8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86D0-6F15-4DD0-AA90-94ADC1FD0D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8505-4738-4381-B43E-24C21037DF0C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0EE9-0B0A-4819-8B62-20E71219AE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1E67-E830-45F8-8666-0B07D3349B60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3EF1-4CD1-4BFA-8766-89CCAE90FE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B80F-765E-43C4-93C2-655E77812D1E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843E-61C6-40CF-9199-E503CFC824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E28A-41D3-4EF9-9C4D-5F89F9515647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33D8-6339-436C-8370-8D7BB73B61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EF2E-4C3F-44B8-8006-DAA0DA5341AE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613B-5D76-46C9-B0D7-23CCC5D2CB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2D06-F570-4A49-B55F-5D5B5C5ED7F2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A1DB-4472-4B2D-90B0-0E9C6E3FC1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864A-92EE-4D6C-BD99-EA54848BD8D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B6E3-6EAA-4404-84A5-C473B5D752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C277-EB41-4B09-81B1-C22CE80F8E28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260E-2715-4238-8C38-71EAC8BABA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219A-58AA-4E2C-8258-94CD1BBA8EAF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C894-AA20-428B-A629-6C95E61316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674C1-7785-4B7B-AEB8-77A200E89E0D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6EBA-11AF-497A-A2E5-AF2C9F9F64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1F17-BFCE-430D-BEA0-092804340D98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ABF1-EACD-4FD9-91DE-096527A210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94547C-7B3B-4566-A150-FFA8F8C3BE33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4AEB2-2886-4C2E-93E8-9C9662DAF3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860" r:id="rId7"/>
    <p:sldLayoutId id="2147483859" r:id="rId8"/>
    <p:sldLayoutId id="2147483910" r:id="rId9"/>
    <p:sldLayoutId id="2147483858" r:id="rId10"/>
    <p:sldLayoutId id="21474838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319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416EE68-25D6-460B-8125-7A1241419BBD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B6D43CC-E8D2-486C-82A3-DCFB68CA43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867" r:id="rId2"/>
    <p:sldLayoutId id="2147483912" r:id="rId3"/>
    <p:sldLayoutId id="2147483866" r:id="rId4"/>
    <p:sldLayoutId id="2147483865" r:id="rId5"/>
    <p:sldLayoutId id="2147483864" r:id="rId6"/>
    <p:sldLayoutId id="2147483913" r:id="rId7"/>
    <p:sldLayoutId id="2147483863" r:id="rId8"/>
    <p:sldLayoutId id="2147483914" r:id="rId9"/>
    <p:sldLayoutId id="2147483862" r:id="rId10"/>
    <p:sldLayoutId id="21474838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5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560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59AFB8-CDA1-4CF9-BC2E-EB8CEE086419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7C9C7-391B-46AE-87F0-13392764D4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870" r:id="rId7"/>
    <p:sldLayoutId id="2147483869" r:id="rId8"/>
    <p:sldLayoutId id="2147483868" r:id="rId9"/>
    <p:sldLayoutId id="2147483921" r:id="rId10"/>
    <p:sldLayoutId id="21474839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7894" name="Segnaposto testo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DB79A9-4AD9-4A90-AFCB-064CC173E19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F4461F-61C9-4048-AAAE-FD19DD5012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877" r:id="rId2"/>
    <p:sldLayoutId id="2147483924" r:id="rId3"/>
    <p:sldLayoutId id="2147483876" r:id="rId4"/>
    <p:sldLayoutId id="2147483875" r:id="rId5"/>
    <p:sldLayoutId id="2147483874" r:id="rId6"/>
    <p:sldLayoutId id="2147483873" r:id="rId7"/>
    <p:sldLayoutId id="2147483872" r:id="rId8"/>
    <p:sldLayoutId id="2147483925" r:id="rId9"/>
    <p:sldLayoutId id="2147483871" r:id="rId10"/>
    <p:sldLayoutId id="21474839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8889E5-544B-4739-86FF-2FAABBF0B8A5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E531D-E497-46F4-B485-C9207F04FC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884" r:id="rId2"/>
    <p:sldLayoutId id="2147483928" r:id="rId3"/>
    <p:sldLayoutId id="2147483883" r:id="rId4"/>
    <p:sldLayoutId id="2147483882" r:id="rId5"/>
    <p:sldLayoutId id="2147483881" r:id="rId6"/>
    <p:sldLayoutId id="2147483880" r:id="rId7"/>
    <p:sldLayoutId id="2147483929" r:id="rId8"/>
    <p:sldLayoutId id="2147483930" r:id="rId9"/>
    <p:sldLayoutId id="2147483879" r:id="rId10"/>
    <p:sldLayoutId id="2147483878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5B93D-96FF-41EE-98F1-DDB3CB4287FC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59B3E-9D63-4913-9749-759038B8BE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2478" name="Segnaposto tito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62479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1DBEEB3-2C47-474A-A285-F8D83A13919E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E894F91-BA7F-4678-B16B-1A436FC9BB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890" r:id="rId2"/>
    <p:sldLayoutId id="2147483943" r:id="rId3"/>
    <p:sldLayoutId id="2147483889" r:id="rId4"/>
    <p:sldLayoutId id="2147483944" r:id="rId5"/>
    <p:sldLayoutId id="2147483888" r:id="rId6"/>
    <p:sldLayoutId id="2147483887" r:id="rId7"/>
    <p:sldLayoutId id="2147483945" r:id="rId8"/>
    <p:sldLayoutId id="2147483946" r:id="rId9"/>
    <p:sldLayoutId id="2147483886" r:id="rId10"/>
    <p:sldLayoutId id="21474838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70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23094-0A80-4830-AF1E-F42710D5BF43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05528B-71BB-4403-B8CB-B1FE995555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897" r:id="rId2"/>
    <p:sldLayoutId id="2147483948" r:id="rId3"/>
    <p:sldLayoutId id="2147483896" r:id="rId4"/>
    <p:sldLayoutId id="2147483895" r:id="rId5"/>
    <p:sldLayoutId id="2147483894" r:id="rId6"/>
    <p:sldLayoutId id="2147483893" r:id="rId7"/>
    <p:sldLayoutId id="2147483949" r:id="rId8"/>
    <p:sldLayoutId id="2147483950" r:id="rId9"/>
    <p:sldLayoutId id="2147483892" r:id="rId10"/>
    <p:sldLayoutId id="21474838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9332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9933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CD7574-B671-4146-BF00-C164628C9E01}" type="datetimeFigureOut">
              <a:rPr lang="it-IT"/>
              <a:pPr>
                <a:defRPr/>
              </a:pPr>
              <a:t>15/09/2012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F41BDB-C98F-4B18-A5F4-167473C579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03" r:id="rId2"/>
    <p:sldLayoutId id="2147483952" r:id="rId3"/>
    <p:sldLayoutId id="2147483902" r:id="rId4"/>
    <p:sldLayoutId id="2147483953" r:id="rId5"/>
    <p:sldLayoutId id="2147483901" r:id="rId6"/>
    <p:sldLayoutId id="2147483900" r:id="rId7"/>
    <p:sldLayoutId id="2147483954" r:id="rId8"/>
    <p:sldLayoutId id="2147483955" r:id="rId9"/>
    <p:sldLayoutId id="2147483899" r:id="rId10"/>
    <p:sldLayoutId id="21474838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350" y="1196975"/>
            <a:ext cx="6369050" cy="1584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ITER DELLA RATIO MISSIONIS </a:t>
            </a:r>
            <a:r>
              <a:rPr lang="it-IT" b="1" dirty="0"/>
              <a:t>(</a:t>
            </a:r>
            <a:r>
              <a:rPr lang="it-IT" b="1" dirty="0" smtClean="0"/>
              <a:t>2011-2012)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2988" y="4652963"/>
            <a:ext cx="7129462" cy="9366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sz="2600" b="1" dirty="0" smtClean="0">
                <a:latin typeface="Algerian" pitchFamily="82" charset="0"/>
              </a:rPr>
              <a:t>(come si è formato il presente documento)</a:t>
            </a:r>
            <a:endParaRPr lang="it-IT" sz="2600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420938"/>
            <a:ext cx="36734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547813" y="692150"/>
            <a:ext cx="5976937" cy="1368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5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Punto di partenza</a:t>
            </a:r>
            <a:endParaRPr lang="it-IT" sz="5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1188" y="2133600"/>
            <a:ext cx="8075612" cy="4103688"/>
          </a:xfrm>
        </p:spPr>
        <p:txBody>
          <a:bodyPr/>
          <a:lstStyle/>
          <a:p>
            <a:endParaRPr lang="it-IT" smtClean="0"/>
          </a:p>
          <a:p>
            <a:r>
              <a:rPr lang="it-IT" smtClean="0"/>
              <a:t>Capitolo 2009 (AC 11.1): lettura sistematica del materiale  per  una riflessione teologica sulla missione e metodologia comboniana</a:t>
            </a:r>
          </a:p>
          <a:p>
            <a:endParaRPr lang="it-IT" smtClean="0"/>
          </a:p>
          <a:p>
            <a:r>
              <a:rPr lang="it-IT" smtClean="0"/>
              <a:t>Lettera del Generale per la nomina della commissione sulla RM: aiutare i confratelli  perché la RM diventi strumento di fedeltà al carisma e all’impegno missionario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350" y="2636838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u="sng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PRIMA </a:t>
            </a:r>
            <a:r>
              <a:rPr lang="it-IT" u="sng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PARTE</a:t>
            </a:r>
            <a:r>
              <a:rPr lang="it-IT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: lettura sistematica del materiale cioè di quello che i confratelli hanno detto (dal 2005 al 2008)</a:t>
            </a:r>
            <a: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it-IT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it-IT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6013" y="2852738"/>
            <a:ext cx="7056437" cy="2808287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u="sng" dirty="0" smtClean="0"/>
              <a:t>Cosa leggere</a:t>
            </a:r>
            <a:r>
              <a:rPr lang="it-IT" dirty="0" smtClean="0"/>
              <a:t>: sintesi generali e continentali, alcune </a:t>
            </a:r>
            <a:r>
              <a:rPr lang="it-IT" smtClean="0"/>
              <a:t>sintesi provinciali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Una prima lettura del materiale secondo </a:t>
            </a:r>
            <a:r>
              <a:rPr lang="it-IT" u="sng" dirty="0"/>
              <a:t>tre criteri</a:t>
            </a:r>
            <a:r>
              <a:rPr lang="it-IT" dirty="0"/>
              <a:t>: </a:t>
            </a:r>
            <a:r>
              <a:rPr lang="it-IT" dirty="0" smtClean="0"/>
              <a:t>come si era vissuto la RM,  riflessione teologica, elementi di metodologia comboniana</a:t>
            </a:r>
            <a:endParaRPr lang="it-IT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4076700"/>
            <a:ext cx="8424862" cy="2592388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mtClean="0"/>
              <a:t>Atteggiamenti ed esperienze positive nel processo della RM</a:t>
            </a:r>
          </a:p>
          <a:p>
            <a:r>
              <a:rPr lang="it-IT" smtClean="0"/>
              <a:t>Ambiti teologici</a:t>
            </a:r>
          </a:p>
          <a:p>
            <a:r>
              <a:rPr lang="it-IT" smtClean="0"/>
              <a:t>Elementi di identità comboniana</a:t>
            </a:r>
          </a:p>
          <a:p>
            <a:r>
              <a:rPr lang="it-IT" smtClean="0"/>
              <a:t>Ambiti ed elementi di pastorale missionaria comboniana</a:t>
            </a:r>
          </a:p>
          <a:p>
            <a:endParaRPr lang="it-IT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1989138"/>
            <a:ext cx="6400800" cy="1295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4900" dirty="0"/>
              <a:t>T</a:t>
            </a:r>
            <a:r>
              <a:rPr lang="it-IT" sz="4900" dirty="0" smtClean="0"/>
              <a:t>emi rilevanti dopo la prima lettura del materiale</a:t>
            </a:r>
            <a:endParaRPr lang="it-IT" sz="4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6400800" cy="42484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>
                <a:solidFill>
                  <a:srgbClr val="FFC000"/>
                </a:solidFill>
              </a:rPr>
              <a:t>Rilettura del materiale secondo i temi identificati e stesura della prima parte del  documento </a:t>
            </a:r>
            <a:r>
              <a:rPr lang="it-IT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(con specchietti illustrativi per questioni dibattute o aperte)</a:t>
            </a:r>
            <a:endParaRPr lang="it-IT" b="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</a:endParaRPr>
          </a:p>
        </p:txBody>
      </p:sp>
      <p:sp>
        <p:nvSpPr>
          <p:cNvPr id="115714" name="Sottotitolo 2"/>
          <p:cNvSpPr>
            <a:spLocks noGrp="1"/>
          </p:cNvSpPr>
          <p:nvPr>
            <p:ph type="subTitle" idx="1"/>
          </p:nvPr>
        </p:nvSpPr>
        <p:spPr>
          <a:xfrm>
            <a:off x="1979613" y="620713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u="sng" dirty="0">
                <a:solidFill>
                  <a:schemeClr val="accent6">
                    <a:tint val="1000"/>
                  </a:schemeClr>
                </a:solidFill>
                <a:cs typeface="Aharoni" pitchFamily="2" charset="-79"/>
              </a:rPr>
              <a:t>SECONDA </a:t>
            </a:r>
            <a:r>
              <a:rPr lang="it-IT" u="sng" dirty="0" smtClean="0">
                <a:solidFill>
                  <a:schemeClr val="accent6">
                    <a:tint val="1000"/>
                  </a:schemeClr>
                </a:solidFill>
                <a:cs typeface="Aharoni" pitchFamily="2" charset="-79"/>
              </a:rPr>
              <a:t>PARTE</a:t>
            </a:r>
            <a:r>
              <a:rPr lang="it-IT" dirty="0" smtClean="0">
                <a:solidFill>
                  <a:schemeClr val="accent6">
                    <a:tint val="1000"/>
                  </a:schemeClr>
                </a:solidFill>
                <a:cs typeface="Aharoni" pitchFamily="2" charset="-79"/>
              </a:rPr>
              <a:t>: </a:t>
            </a:r>
            <a:r>
              <a:rPr lang="it-IT" dirty="0">
                <a:solidFill>
                  <a:schemeClr val="accent6">
                    <a:tint val="1000"/>
                  </a:schemeClr>
                </a:solidFill>
                <a:cs typeface="Aharoni" pitchFamily="2" charset="-79"/>
              </a:rPr>
              <a:t>riflessione teologica</a:t>
            </a:r>
            <a:endParaRPr lang="it-IT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288" y="1989138"/>
            <a:ext cx="8229600" cy="4248150"/>
          </a:xfrm>
        </p:spPr>
        <p:txBody>
          <a:bodyPr>
            <a:normAutofit/>
          </a:bodyPr>
          <a:lstStyle/>
          <a:p>
            <a:pPr indent="0">
              <a:lnSpc>
                <a:spcPct val="80000"/>
              </a:lnSpc>
              <a:buFont typeface="Arial" charset="0"/>
              <a:buNone/>
            </a:pPr>
            <a:r>
              <a:rPr lang="it-IT" sz="1800" smtClean="0">
                <a:cs typeface="Aharoni" pitchFamily="2" charset="-79"/>
              </a:rPr>
              <a:t>              </a:t>
            </a:r>
          </a:p>
          <a:p>
            <a:pPr indent="0">
              <a:lnSpc>
                <a:spcPct val="80000"/>
              </a:lnSpc>
              <a:buFont typeface="Arial" charset="0"/>
              <a:buNone/>
            </a:pPr>
            <a:r>
              <a:rPr lang="it-IT" sz="2800" smtClean="0">
                <a:cs typeface="Aharoni" pitchFamily="2" charset="-79"/>
              </a:rPr>
              <a:t>Come fare? Quale metodo? Su quali  piste riflettere?</a:t>
            </a: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r>
              <a:rPr lang="it-IT" sz="3200" u="sng" smtClean="0">
                <a:solidFill>
                  <a:srgbClr val="F5EE5B"/>
                </a:solidFill>
                <a:cs typeface="Aharoni" pitchFamily="2" charset="-79"/>
              </a:rPr>
              <a:t>Identificazione del metodo:</a:t>
            </a:r>
            <a:r>
              <a:rPr lang="it-IT" sz="3200" smtClean="0">
                <a:solidFill>
                  <a:srgbClr val="F5EE5B"/>
                </a:solidFill>
                <a:cs typeface="Aharoni" pitchFamily="2" charset="-79"/>
              </a:rPr>
              <a:t> Bevans-Schroeder e Walls parlano di ‘costanti’ e ‘continuità’ che la commissione ha interpretato come atteggiamenti e dimensioni invariabili nei vari contesti missionari</a:t>
            </a:r>
            <a:endParaRPr lang="it-IT" sz="3200" u="sng" smtClean="0">
              <a:solidFill>
                <a:srgbClr val="F5EE5B"/>
              </a:solidFill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4400" u="sng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u="sng" smtClean="0">
              <a:cs typeface="Aharoni" pitchFamily="2" charset="-79"/>
            </a:endParaRPr>
          </a:p>
          <a:p>
            <a:pPr indent="0" algn="ctr">
              <a:lnSpc>
                <a:spcPct val="80000"/>
              </a:lnSpc>
              <a:buFont typeface="Arial" charset="0"/>
              <a:buNone/>
            </a:pPr>
            <a:endParaRPr lang="it-IT" sz="1800" u="sng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smtClean="0">
              <a:cs typeface="Aharoni" pitchFamily="2" charset="-79"/>
            </a:endParaRPr>
          </a:p>
          <a:p>
            <a:pPr indent="0">
              <a:lnSpc>
                <a:spcPct val="80000"/>
              </a:lnSpc>
              <a:buFont typeface="Arial" charset="0"/>
              <a:buNone/>
            </a:pPr>
            <a:endParaRPr lang="it-IT" sz="1800" smtClean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-387350"/>
            <a:ext cx="8856663" cy="4392613"/>
          </a:xfrm>
        </p:spPr>
        <p:txBody>
          <a:bodyPr>
            <a:normAutofit fontScale="77500" lnSpcReduction="20000"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3200" dirty="0" smtClean="0">
              <a:effectLst/>
              <a:latin typeface="Arial Black" pitchFamily="34" charset="0"/>
              <a:cs typeface="Aharoni" pitchFamily="2" charset="-79"/>
            </a:endParaRPr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3200" dirty="0" smtClean="0">
                <a:effectLst/>
                <a:latin typeface="Arial Black" pitchFamily="34" charset="0"/>
                <a:cs typeface="Aharoni" pitchFamily="2" charset="-79"/>
              </a:rPr>
              <a:t>RIELABORAZIONE TEOLOGICA 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3200" dirty="0" smtClean="0">
              <a:effectLst/>
              <a:latin typeface="Arial Black" pitchFamily="34" charset="0"/>
              <a:cs typeface="Aharoni" pitchFamily="2" charset="-79"/>
            </a:endParaRPr>
          </a:p>
          <a:p>
            <a:pPr marL="532638" indent="-514350" fontAlgn="auto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it-IT" sz="3200" dirty="0" smtClean="0">
                <a:effectLst/>
                <a:latin typeface="Arial Black" pitchFamily="34" charset="0"/>
                <a:cs typeface="Aharoni" pitchFamily="2" charset="-79"/>
              </a:rPr>
              <a:t>Identificazione ed elaborazione di </a:t>
            </a:r>
            <a:r>
              <a:rPr lang="it-IT" sz="3200" dirty="0">
                <a:effectLst/>
                <a:latin typeface="Arial Black" pitchFamily="34" charset="0"/>
                <a:cs typeface="Aharoni" pitchFamily="2" charset="-79"/>
              </a:rPr>
              <a:t>8 costanti</a:t>
            </a:r>
            <a:r>
              <a:rPr lang="it-IT" sz="3200" dirty="0" smtClean="0">
                <a:effectLst/>
                <a:latin typeface="Arial Black" pitchFamily="34" charset="0"/>
                <a:cs typeface="Aharoni" pitchFamily="2" charset="-79"/>
              </a:rPr>
              <a:t>:  </a:t>
            </a:r>
            <a:r>
              <a:rPr lang="it-IT" sz="32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discernimento, dialogo, contesto, collaborazione, partecipazione, profezia, presenza/martirio, comunione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32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it-IT" sz="32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         Per ogni costante: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32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	</a:t>
            </a:r>
            <a:r>
              <a:rPr lang="it-IT" sz="24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a) In quali ambiti la RM ne parla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	</a:t>
            </a:r>
            <a:r>
              <a:rPr lang="it-IT" sz="24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b) Dimensioni teologiche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4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	</a:t>
            </a:r>
            <a:r>
              <a:rPr lang="it-IT" sz="24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c) Implicazioni pratiche</a:t>
            </a:r>
            <a:r>
              <a:rPr lang="it-IT" sz="3200" dirty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it-IT" sz="3200" dirty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</a:br>
            <a:endParaRPr lang="it-IT" sz="3200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3789363"/>
            <a:ext cx="8120063" cy="2160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500" dirty="0">
                <a:effectLst/>
                <a:latin typeface="Arial Black" pitchFamily="34" charset="0"/>
                <a:ea typeface="+mn-ea"/>
                <a:cs typeface="Aharoni" pitchFamily="2" charset="-79"/>
              </a:rPr>
              <a:t>2) Identificare </a:t>
            </a:r>
            <a:r>
              <a:rPr lang="it-IT" sz="25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modelli di Chiesa, cristologici e di missione nella nostra prassi </a:t>
            </a:r>
            <a:r>
              <a:rPr lang="it-IT" sz="25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missionaria</a:t>
            </a:r>
            <a:br>
              <a:rPr lang="it-IT" sz="25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</a:br>
            <a:r>
              <a:rPr lang="it-IT" sz="25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/>
            </a:r>
            <a:br>
              <a:rPr lang="it-IT" sz="25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</a:br>
            <a:r>
              <a:rPr lang="it-IT" sz="2500" i="1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4 blocchi di domande per la riflessione </a:t>
            </a:r>
            <a:endParaRPr lang="it-IT" sz="2500" i="1" dirty="0">
              <a:solidFill>
                <a:srgbClr val="FFFF00"/>
              </a:solidFill>
              <a:effectLst/>
              <a:latin typeface="Arial Black" pitchFamily="34" charset="0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64500" cy="1944688"/>
          </a:xfrm>
        </p:spPr>
        <p:txBody>
          <a:bodyPr/>
          <a:lstStyle/>
          <a:p>
            <a:pPr algn="ctr"/>
            <a:r>
              <a:rPr lang="it-IT" sz="5400" smtClean="0">
                <a:cs typeface="Aharoni" pitchFamily="2" charset="-79"/>
              </a:rPr>
              <a:t>La sfida per le provincie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288" y="1989138"/>
            <a:ext cx="7620000" cy="3384550"/>
          </a:xfrm>
        </p:spPr>
        <p:txBody>
          <a:bodyPr/>
          <a:lstStyle/>
          <a:p>
            <a:pPr algn="ctr"/>
            <a:endParaRPr lang="it-IT" sz="4000" smtClean="0">
              <a:solidFill>
                <a:srgbClr val="00B050"/>
              </a:solidFill>
              <a:latin typeface="Baskerville Old Face" pitchFamily="18" charset="0"/>
            </a:endParaRPr>
          </a:p>
          <a:p>
            <a:pPr algn="ctr"/>
            <a:r>
              <a:rPr lang="it-IT" sz="4000" smtClean="0">
                <a:solidFill>
                  <a:srgbClr val="FFFF00"/>
                </a:solidFill>
                <a:latin typeface="Baskerville Old Face" pitchFamily="18" charset="0"/>
              </a:rPr>
              <a:t>Far conoscere la RM ai confratelli e contestualizzarla in un direttorio dell’evangelizzazione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074025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i="1" dirty="0" smtClean="0">
                <a:solidFill>
                  <a:srgbClr val="C00000"/>
                </a:solidFill>
                <a:latin typeface="Arial Rounded MT Bold" pitchFamily="34" charset="0"/>
              </a:rPr>
              <a:t>           «LA FINE è IL NOSTRO INIZIO»</a:t>
            </a:r>
            <a:endParaRPr lang="it-IT" i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C:\Documents and Settings\maria\Desktop\Al mercato degi artisti, a Dakar-Seneg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9038" y="1844675"/>
            <a:ext cx="3238500" cy="2430463"/>
          </a:xfrm>
        </p:spPr>
      </p:pic>
      <p:pic>
        <p:nvPicPr>
          <p:cNvPr id="1027" name="Picture 3" descr="C:\Documents and Settings\maria\Desktop\Donn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1576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maria\Desktop\Donna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700213"/>
            <a:ext cx="2528887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pertina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reccio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lementar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pertina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Mi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Intreccio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252</TotalTime>
  <Words>242</Words>
  <Application>Microsoft Office PowerPoint</Application>
  <PresentationFormat>Presentazione su schermo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Modello struttura</vt:lpstr>
      </vt:variant>
      <vt:variant>
        <vt:i4>61</vt:i4>
      </vt:variant>
      <vt:variant>
        <vt:lpstr>Titoli diapositive</vt:lpstr>
      </vt:variant>
      <vt:variant>
        <vt:i4>9</vt:i4>
      </vt:variant>
    </vt:vector>
  </HeadingPairs>
  <TitlesOfParts>
    <vt:vector size="88" baseType="lpstr">
      <vt:lpstr>Garamond</vt:lpstr>
      <vt:lpstr>Arial</vt:lpstr>
      <vt:lpstr>Wingdings</vt:lpstr>
      <vt:lpstr>Calibri</vt:lpstr>
      <vt:lpstr>Verdana</vt:lpstr>
      <vt:lpstr>Wingdings 2</vt:lpstr>
      <vt:lpstr>Book Antiqua</vt:lpstr>
      <vt:lpstr>Trebuchet MS</vt:lpstr>
      <vt:lpstr>Tw Cen MT</vt:lpstr>
      <vt:lpstr>Georgia</vt:lpstr>
      <vt:lpstr>Palatino Linotype</vt:lpstr>
      <vt:lpstr>Franklin Gothic Medium</vt:lpstr>
      <vt:lpstr>Franklin Gothic Book</vt:lpstr>
      <vt:lpstr>Algerian</vt:lpstr>
      <vt:lpstr>Aharoni</vt:lpstr>
      <vt:lpstr>Arial Black</vt:lpstr>
      <vt:lpstr>Baskerville Old Face</vt:lpstr>
      <vt:lpstr>Arial Rounded MT Bold</vt:lpstr>
      <vt:lpstr>Alta moda</vt:lpstr>
      <vt:lpstr>1_Astro</vt:lpstr>
      <vt:lpstr>Copertina</vt:lpstr>
      <vt:lpstr>Mito</vt:lpstr>
      <vt:lpstr>Intreccio</vt:lpstr>
      <vt:lpstr>Città</vt:lpstr>
      <vt:lpstr>Elementare</vt:lpstr>
      <vt:lpstr>Angoli</vt:lpstr>
      <vt:lpstr>Tecnologia</vt:lpstr>
      <vt:lpstr>Alta moda</vt:lpstr>
      <vt:lpstr>Alta moda</vt:lpstr>
      <vt:lpstr>Alta moda</vt:lpstr>
      <vt:lpstr>Alta moda</vt:lpstr>
      <vt:lpstr>Alta moda</vt:lpstr>
      <vt:lpstr>Alta moda</vt:lpstr>
      <vt:lpstr>Alta moda</vt:lpstr>
      <vt:lpstr>1_Astro</vt:lpstr>
      <vt:lpstr>1_Astro</vt:lpstr>
      <vt:lpstr>1_Astro</vt:lpstr>
      <vt:lpstr>1_Astro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Mito</vt:lpstr>
      <vt:lpstr>Mito</vt:lpstr>
      <vt:lpstr>Mito</vt:lpstr>
      <vt:lpstr>Mito</vt:lpstr>
      <vt:lpstr>Intreccio</vt:lpstr>
      <vt:lpstr>Intreccio</vt:lpstr>
      <vt:lpstr>Intreccio</vt:lpstr>
      <vt:lpstr>Intreccio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Città</vt:lpstr>
      <vt:lpstr>Elementare</vt:lpstr>
      <vt:lpstr>Elementare</vt:lpstr>
      <vt:lpstr>Elementare</vt:lpstr>
      <vt:lpstr>Elementare</vt:lpstr>
      <vt:lpstr>Elementare</vt:lpstr>
      <vt:lpstr>Angoli</vt:lpstr>
      <vt:lpstr>Angoli</vt:lpstr>
      <vt:lpstr>Angoli</vt:lpstr>
      <vt:lpstr>Angoli</vt:lpstr>
      <vt:lpstr>Tecnologia</vt:lpstr>
      <vt:lpstr>Tecnologia</vt:lpstr>
      <vt:lpstr>Tecnologia</vt:lpstr>
      <vt:lpstr>Tecnologia</vt:lpstr>
      <vt:lpstr>Tecnologia</vt:lpstr>
      <vt:lpstr>ITER DELLA RATIO MISSIONIS (2011-2012) </vt:lpstr>
      <vt:lpstr>Punto di partenza</vt:lpstr>
      <vt:lpstr>PRIMA PARTE: lettura sistematica del materiale cioè di quello che i confratelli hanno detto (dal 2005 al 2008) </vt:lpstr>
      <vt:lpstr> Temi rilevanti dopo la prima lettura del materiale</vt:lpstr>
      <vt:lpstr>Diapositiva 5</vt:lpstr>
      <vt:lpstr>Diapositiva 6</vt:lpstr>
      <vt:lpstr>2) Identificare modelli di Chiesa, cristologici e di missione nella nostra prassi missionaria  4 blocchi di domande per la riflessione </vt:lpstr>
      <vt:lpstr>La sfida per le provincie</vt:lpstr>
      <vt:lpstr>           «LA FINE È IL NOSTRO INIZIO»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 DELLA RATIO MISSIONIS  </dc:title>
  <dc:creator>Valued Acer Customer</dc:creator>
  <cp:lastModifiedBy>Amministratore</cp:lastModifiedBy>
  <cp:revision>58</cp:revision>
  <dcterms:created xsi:type="dcterms:W3CDTF">2012-09-05T07:39:32Z</dcterms:created>
  <dcterms:modified xsi:type="dcterms:W3CDTF">2012-09-15T13:29:30Z</dcterms:modified>
</cp:coreProperties>
</file>